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08" r:id="rId2"/>
    <p:sldId id="312" r:id="rId3"/>
    <p:sldId id="377" r:id="rId4"/>
    <p:sldId id="332" r:id="rId5"/>
    <p:sldId id="333" r:id="rId6"/>
    <p:sldId id="334" r:id="rId7"/>
    <p:sldId id="335" r:id="rId8"/>
    <p:sldId id="336" r:id="rId9"/>
    <p:sldId id="358" r:id="rId10"/>
    <p:sldId id="357" r:id="rId11"/>
    <p:sldId id="359" r:id="rId12"/>
    <p:sldId id="360" r:id="rId13"/>
    <p:sldId id="378" r:id="rId14"/>
    <p:sldId id="379" r:id="rId15"/>
    <p:sldId id="306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995A"/>
    <a:srgbClr val="449B56"/>
    <a:srgbClr val="81BE3A"/>
    <a:srgbClr val="389B58"/>
    <a:srgbClr val="E96D15"/>
    <a:srgbClr val="F6B70C"/>
    <a:srgbClr val="7CBF41"/>
    <a:srgbClr val="279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049" autoAdjust="0"/>
    <p:restoredTop sz="94563" autoAdjust="0"/>
  </p:normalViewPr>
  <p:slideViewPr>
    <p:cSldViewPr snapToGrid="0" snapToObjects="1">
      <p:cViewPr>
        <p:scale>
          <a:sx n="91" d="100"/>
          <a:sy n="91" d="100"/>
        </p:scale>
        <p:origin x="-294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1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790A7A-E830-4D3B-9680-6009ED0F274B}" type="datetime1">
              <a:rPr lang="en-US"/>
              <a:pPr>
                <a:defRPr/>
              </a:pPr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D28D9B1-C264-4B88-BC1C-46A74893A7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574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7A4EAD5-6D32-4854-8D48-7DDE15FC5FF5}" type="datetime1">
              <a:rPr lang="en-US"/>
              <a:pPr>
                <a:defRPr/>
              </a:pPr>
              <a:t>10/25/2017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/>
              <a:t>Click to edit Master text styles</a:t>
            </a:r>
          </a:p>
          <a:p>
            <a:pPr lvl="1"/>
            <a:r>
              <a:rPr lang="ru-RU" noProof="0"/>
              <a:t>Second level</a:t>
            </a:r>
          </a:p>
          <a:p>
            <a:pPr lvl="2"/>
            <a:r>
              <a:rPr lang="ru-RU" noProof="0"/>
              <a:t>Third level</a:t>
            </a:r>
          </a:p>
          <a:p>
            <a:pPr lvl="3"/>
            <a:r>
              <a:rPr lang="ru-RU" noProof="0"/>
              <a:t>Fourth level</a:t>
            </a:r>
          </a:p>
          <a:p>
            <a:pPr lvl="4"/>
            <a:r>
              <a:rPr lang="ru-R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4BDD0D3-5AA9-477D-B513-084969296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570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ru-RU" smtClean="0">
                <a:ea typeface="ＭＳ Ｐゴシック"/>
                <a:cs typeface="ＭＳ Ｐゴシック"/>
              </a:rPr>
              <a:t>черн</a:t>
            </a:r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8339504-CDE4-48B1-8FC7-9E4722A043CB}" type="slidenum">
              <a:rPr lang="en-US" smtClean="0">
                <a:latin typeface="Calibri" pitchFamily="34" charset="0"/>
                <a:ea typeface="ＭＳ Ｐゴシック"/>
                <a:cs typeface="ＭＳ Ｐゴシック"/>
              </a:rPr>
              <a:pPr/>
              <a:t>12</a:t>
            </a:fld>
            <a:endParaRPr lang="en-US" smtClean="0"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exo-planet-earth-from-space.jpg"/>
          <p:cNvPicPr>
            <a:picLocks noChangeAspect="1"/>
          </p:cNvPicPr>
          <p:nvPr userDrawn="1"/>
        </p:nvPicPr>
        <p:blipFill>
          <a:blip r:embed="rId2"/>
          <a:srcRect b="21599"/>
          <a:stretch>
            <a:fillRect/>
          </a:stretch>
        </p:blipFill>
        <p:spPr bwMode="auto">
          <a:xfrm>
            <a:off x="0" y="0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/>
          <p:nvPr userDrawn="1"/>
        </p:nvSpPr>
        <p:spPr>
          <a:xfrm>
            <a:off x="0" y="2879725"/>
            <a:ext cx="4362450" cy="866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0" y="3248025"/>
            <a:ext cx="9144000" cy="3609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10"/>
          <p:cNvSpPr/>
          <p:nvPr userDrawn="1"/>
        </p:nvSpPr>
        <p:spPr>
          <a:xfrm>
            <a:off x="0" y="3182938"/>
            <a:ext cx="4362450" cy="866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42250" y="5195888"/>
            <a:ext cx="936625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116013" y="4319994"/>
            <a:ext cx="6300787" cy="929464"/>
          </a:xfrm>
        </p:spPr>
        <p:txBody>
          <a:bodyPr rIns="0">
            <a:normAutofit/>
          </a:bodyPr>
          <a:lstStyle>
            <a:lvl1pPr>
              <a:defRPr sz="2400" b="0" cap="all">
                <a:solidFill>
                  <a:srgbClr val="181A4D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116013" y="5249459"/>
            <a:ext cx="5797219" cy="555582"/>
          </a:xfrm>
        </p:spPr>
        <p:txBody>
          <a:bodyPr>
            <a:normAutofit/>
          </a:bodyPr>
          <a:lstStyle>
            <a:lvl1pPr marL="0" indent="0" algn="l">
              <a:buNone/>
              <a:defRPr sz="1200" b="0">
                <a:solidFill>
                  <a:srgbClr val="181A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4" name="Text Placeholder 41"/>
          <p:cNvSpPr>
            <a:spLocks noGrp="1"/>
          </p:cNvSpPr>
          <p:nvPr>
            <p:ph type="body" sz="quarter" idx="15"/>
          </p:nvPr>
        </p:nvSpPr>
        <p:spPr>
          <a:xfrm>
            <a:off x="1116013" y="5805040"/>
            <a:ext cx="5797219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i="0" baseline="0">
                <a:solidFill>
                  <a:srgbClr val="181A4D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8E3C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81050D9E-28E1-474A-AA03-F2933AE98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0086D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7DE780E6-0A23-403A-9612-CF8A5AB1F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2AB1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F149671C-EAD8-41CF-8C66-27E10C1C5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rgbClr val="449B5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449B5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99F99DFF-F528-4232-A52D-D601CB18D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rgbClr val="81BE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81BE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990C869A-9785-42A9-89AB-662B5D5C6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rgbClr val="F6B7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F6B7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FBCCABD3-A531-4768-B6BD-DA14CEAB8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rgbClr val="E96D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E96D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5CFEDBA4-9A84-4B96-890F-0B9684AE1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exo-planet-earth-from-space.jpg"/>
          <p:cNvPicPr>
            <a:picLocks noChangeAspect="1"/>
          </p:cNvPicPr>
          <p:nvPr userDrawn="1"/>
        </p:nvPicPr>
        <p:blipFill>
          <a:blip r:embed="rId2"/>
          <a:srcRect b="21599"/>
          <a:stretch>
            <a:fillRect/>
          </a:stretch>
        </p:blipFill>
        <p:spPr bwMode="auto">
          <a:xfrm>
            <a:off x="0" y="0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/>
          <p:nvPr userDrawn="1"/>
        </p:nvSpPr>
        <p:spPr>
          <a:xfrm>
            <a:off x="0" y="2879725"/>
            <a:ext cx="4362450" cy="866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0" y="3248025"/>
            <a:ext cx="9144000" cy="3609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42250" y="5195888"/>
            <a:ext cx="9366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1116013" y="4319994"/>
            <a:ext cx="6300787" cy="929464"/>
          </a:xfrm>
        </p:spPr>
        <p:txBody>
          <a:bodyPr rIns="0">
            <a:normAutofit/>
          </a:bodyPr>
          <a:lstStyle>
            <a:lvl1pPr>
              <a:defRPr sz="2400" b="0" cap="all">
                <a:solidFill>
                  <a:srgbClr val="181A4D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1116013" y="5249459"/>
            <a:ext cx="5797219" cy="555582"/>
          </a:xfrm>
        </p:spPr>
        <p:txBody>
          <a:bodyPr>
            <a:normAutofit/>
          </a:bodyPr>
          <a:lstStyle>
            <a:lvl1pPr marL="0" indent="0" algn="l">
              <a:buNone/>
              <a:defRPr sz="1200" b="0">
                <a:solidFill>
                  <a:srgbClr val="181A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7" name="Text Placeholder 41"/>
          <p:cNvSpPr>
            <a:spLocks noGrp="1"/>
          </p:cNvSpPr>
          <p:nvPr>
            <p:ph type="body" sz="quarter" idx="15"/>
          </p:nvPr>
        </p:nvSpPr>
        <p:spPr>
          <a:xfrm>
            <a:off x="1116013" y="5805040"/>
            <a:ext cx="5797219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i="0" baseline="0">
                <a:solidFill>
                  <a:srgbClr val="181A4D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68564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9"/>
          <p:cNvSpPr/>
          <p:nvPr userDrawn="1"/>
        </p:nvSpPr>
        <p:spPr>
          <a:xfrm>
            <a:off x="0" y="2879725"/>
            <a:ext cx="4362450" cy="866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10"/>
          <p:cNvSpPr/>
          <p:nvPr userDrawn="1"/>
        </p:nvSpPr>
        <p:spPr>
          <a:xfrm>
            <a:off x="0" y="3248025"/>
            <a:ext cx="9144000" cy="3609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42250" y="5195888"/>
            <a:ext cx="9366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Изображение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30200" y="-141288"/>
            <a:ext cx="8813800" cy="406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1116013" y="4319994"/>
            <a:ext cx="6300787" cy="929464"/>
          </a:xfrm>
        </p:spPr>
        <p:txBody>
          <a:bodyPr rIns="0">
            <a:normAutofit/>
          </a:bodyPr>
          <a:lstStyle>
            <a:lvl1pPr>
              <a:defRPr sz="2400" b="0" cap="all">
                <a:solidFill>
                  <a:srgbClr val="181A4D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Subtitle 2"/>
          <p:cNvSpPr>
            <a:spLocks noGrp="1"/>
          </p:cNvSpPr>
          <p:nvPr>
            <p:ph type="subTitle" idx="1"/>
          </p:nvPr>
        </p:nvSpPr>
        <p:spPr>
          <a:xfrm>
            <a:off x="1116013" y="5249459"/>
            <a:ext cx="5797219" cy="555582"/>
          </a:xfrm>
        </p:spPr>
        <p:txBody>
          <a:bodyPr>
            <a:normAutofit/>
          </a:bodyPr>
          <a:lstStyle>
            <a:lvl1pPr marL="0" indent="0" algn="l">
              <a:buNone/>
              <a:defRPr sz="1200" b="0">
                <a:solidFill>
                  <a:srgbClr val="181A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32" name="Text Placeholder 41"/>
          <p:cNvSpPr>
            <a:spLocks noGrp="1"/>
          </p:cNvSpPr>
          <p:nvPr>
            <p:ph type="body" sz="quarter" idx="15"/>
          </p:nvPr>
        </p:nvSpPr>
        <p:spPr>
          <a:xfrm>
            <a:off x="1116013" y="5805040"/>
            <a:ext cx="5797219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i="0" baseline="0">
                <a:solidFill>
                  <a:srgbClr val="181A4D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68564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9"/>
          <p:cNvSpPr/>
          <p:nvPr userDrawn="1"/>
        </p:nvSpPr>
        <p:spPr>
          <a:xfrm>
            <a:off x="0" y="2879725"/>
            <a:ext cx="4362450" cy="866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10"/>
          <p:cNvSpPr/>
          <p:nvPr userDrawn="1"/>
        </p:nvSpPr>
        <p:spPr>
          <a:xfrm>
            <a:off x="0" y="3248025"/>
            <a:ext cx="9144000" cy="36099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702550" y="5200650"/>
            <a:ext cx="93662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Изображение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30200" y="-141288"/>
            <a:ext cx="88138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itle 1"/>
          <p:cNvSpPr>
            <a:spLocks noGrp="1"/>
          </p:cNvSpPr>
          <p:nvPr>
            <p:ph type="ctrTitle"/>
          </p:nvPr>
        </p:nvSpPr>
        <p:spPr>
          <a:xfrm>
            <a:off x="1116013" y="4319994"/>
            <a:ext cx="6300787" cy="929464"/>
          </a:xfrm>
        </p:spPr>
        <p:txBody>
          <a:bodyPr rIns="0">
            <a:normAutofit/>
          </a:bodyPr>
          <a:lstStyle>
            <a:lvl1pPr>
              <a:defRPr sz="2400"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>
          <a:xfrm>
            <a:off x="1116013" y="5249459"/>
            <a:ext cx="5797219" cy="555582"/>
          </a:xfrm>
        </p:spPr>
        <p:txBody>
          <a:bodyPr>
            <a:normAutofit/>
          </a:bodyPr>
          <a:lstStyle>
            <a:lvl1pPr marL="0" indent="0" algn="l">
              <a:buNone/>
              <a:defRPr sz="1200" b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3" name="Text Placeholder 41"/>
          <p:cNvSpPr>
            <a:spLocks noGrp="1"/>
          </p:cNvSpPr>
          <p:nvPr>
            <p:ph type="body" sz="quarter" idx="15"/>
          </p:nvPr>
        </p:nvSpPr>
        <p:spPr>
          <a:xfrm>
            <a:off x="1116013" y="5805040"/>
            <a:ext cx="5797219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i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exo-planet-earth-from-space.jpg"/>
          <p:cNvPicPr>
            <a:picLocks noChangeAspect="1"/>
          </p:cNvPicPr>
          <p:nvPr userDrawn="1"/>
        </p:nvPicPr>
        <p:blipFill>
          <a:blip r:embed="rId2"/>
          <a:srcRect b="21599"/>
          <a:stretch>
            <a:fillRect/>
          </a:stretch>
        </p:blipFill>
        <p:spPr bwMode="auto">
          <a:xfrm>
            <a:off x="0" y="0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/>
          <p:nvPr userDrawn="1"/>
        </p:nvSpPr>
        <p:spPr>
          <a:xfrm>
            <a:off x="0" y="2879725"/>
            <a:ext cx="4362450" cy="866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0" y="3248025"/>
            <a:ext cx="9144000" cy="36099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Изображение 11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08900" y="5207000"/>
            <a:ext cx="9366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1116013" y="4319994"/>
            <a:ext cx="6300787" cy="929464"/>
          </a:xfrm>
        </p:spPr>
        <p:txBody>
          <a:bodyPr rIns="0">
            <a:normAutofit/>
          </a:bodyPr>
          <a:lstStyle>
            <a:lvl1pPr>
              <a:defRPr sz="2400"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/>
          </p:nvPr>
        </p:nvSpPr>
        <p:spPr>
          <a:xfrm>
            <a:off x="1116013" y="5249459"/>
            <a:ext cx="5797219" cy="555582"/>
          </a:xfrm>
        </p:spPr>
        <p:txBody>
          <a:bodyPr>
            <a:normAutofit/>
          </a:bodyPr>
          <a:lstStyle>
            <a:lvl1pPr marL="0" indent="0" algn="l">
              <a:buNone/>
              <a:defRPr sz="1200" b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9" name="Text Placeholder 41"/>
          <p:cNvSpPr>
            <a:spLocks noGrp="1"/>
          </p:cNvSpPr>
          <p:nvPr>
            <p:ph type="body" sz="quarter" idx="15"/>
          </p:nvPr>
        </p:nvSpPr>
        <p:spPr>
          <a:xfrm>
            <a:off x="1116013" y="5805040"/>
            <a:ext cx="5797219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i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orchestra_1450664c.jpg"/>
          <p:cNvPicPr>
            <a:picLocks noChangeAspect="1"/>
          </p:cNvPicPr>
          <p:nvPr userDrawn="1"/>
        </p:nvPicPr>
        <p:blipFill>
          <a:blip r:embed="rId2"/>
          <a:srcRect t="8949" r="537"/>
          <a:stretch>
            <a:fillRect/>
          </a:stretch>
        </p:blipFill>
        <p:spPr bwMode="auto">
          <a:xfrm>
            <a:off x="0" y="0"/>
            <a:ext cx="9144000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/>
          <p:nvPr userDrawn="1"/>
        </p:nvSpPr>
        <p:spPr>
          <a:xfrm>
            <a:off x="0" y="2879725"/>
            <a:ext cx="4362450" cy="866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0" y="3248025"/>
            <a:ext cx="9144000" cy="3609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42250" y="5195888"/>
            <a:ext cx="9366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1116013" y="4319994"/>
            <a:ext cx="6300787" cy="929464"/>
          </a:xfrm>
        </p:spPr>
        <p:txBody>
          <a:bodyPr rIns="0">
            <a:normAutofit/>
          </a:bodyPr>
          <a:lstStyle>
            <a:lvl1pPr>
              <a:defRPr sz="2400" b="0" cap="all">
                <a:solidFill>
                  <a:srgbClr val="181A4D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Subtitle 2"/>
          <p:cNvSpPr>
            <a:spLocks noGrp="1"/>
          </p:cNvSpPr>
          <p:nvPr>
            <p:ph type="subTitle" idx="1"/>
          </p:nvPr>
        </p:nvSpPr>
        <p:spPr>
          <a:xfrm>
            <a:off x="1116013" y="5249459"/>
            <a:ext cx="5797219" cy="555582"/>
          </a:xfrm>
        </p:spPr>
        <p:txBody>
          <a:bodyPr>
            <a:normAutofit/>
          </a:bodyPr>
          <a:lstStyle>
            <a:lvl1pPr marL="0" indent="0" algn="l">
              <a:buNone/>
              <a:defRPr sz="1200" b="0">
                <a:solidFill>
                  <a:srgbClr val="181A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32" name="Text Placeholder 41"/>
          <p:cNvSpPr>
            <a:spLocks noGrp="1"/>
          </p:cNvSpPr>
          <p:nvPr>
            <p:ph type="body" sz="quarter" idx="15"/>
          </p:nvPr>
        </p:nvSpPr>
        <p:spPr>
          <a:xfrm>
            <a:off x="1116013" y="5805040"/>
            <a:ext cx="5797219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i="0" baseline="0">
                <a:solidFill>
                  <a:srgbClr val="181A4D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0"/>
            <a:ext cx="9144000" cy="68564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 userDrawn="1"/>
        </p:nvSpPr>
        <p:spPr>
          <a:xfrm>
            <a:off x="0" y="0"/>
            <a:ext cx="91440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9"/>
          <p:cNvSpPr/>
          <p:nvPr userDrawn="1"/>
        </p:nvSpPr>
        <p:spPr>
          <a:xfrm>
            <a:off x="6569075" y="520700"/>
            <a:ext cx="2574925" cy="546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3" y="1430338"/>
            <a:ext cx="6300787" cy="611981"/>
          </a:xfrm>
        </p:spPr>
        <p:txBody>
          <a:bodyPr>
            <a:normAutofit/>
          </a:bodyPr>
          <a:lstStyle>
            <a:lvl1pPr algn="l">
              <a:defRPr sz="1800" b="0" cap="all">
                <a:solidFill>
                  <a:srgbClr val="181A4D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013" y="2042320"/>
            <a:ext cx="6300787" cy="374386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1910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>
                <a:solidFill>
                  <a:srgbClr val="FFFFFF"/>
                </a:solidFill>
              </a:rPr>
              <a:t>ТАСС</a:t>
            </a:r>
            <a:br>
              <a:rPr lang="ru-RU" sz="900" dirty="0">
                <a:solidFill>
                  <a:srgbClr val="FFFFFF"/>
                </a:solidFill>
              </a:rPr>
            </a:br>
            <a:r>
              <a:rPr lang="ru-RU" sz="900" dirty="0">
                <a:solidFill>
                  <a:srgbClr val="FFFFFF"/>
                </a:solidFill>
              </a:rPr>
              <a:t>ИНФОРМАЦИОННОЕ </a:t>
            </a:r>
            <a:r>
              <a:rPr lang="ru-RU" sz="900" dirty="0" smtClean="0">
                <a:solidFill>
                  <a:srgbClr val="FFFFFF"/>
                </a:solidFill>
              </a:rPr>
              <a:t>АГЕНТСТВО </a:t>
            </a:r>
            <a:r>
              <a:rPr lang="ru-RU" sz="900" dirty="0">
                <a:solidFill>
                  <a:srgbClr val="FFFFFF"/>
                </a:solidFill>
              </a:rPr>
              <a:t>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590CE742-2338-4964-ADE7-56AD8CB02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EA42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FBA434DD-F75B-4669-9868-02A562F2A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4825" y="274638"/>
            <a:ext cx="81343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08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MНaster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4825" y="1439863"/>
            <a:ext cx="606425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1"/>
            <a:endParaRPr lang="ru-RU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39075" y="6356350"/>
            <a:ext cx="8001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</a:defRPr>
            </a:lvl1pPr>
          </a:lstStyle>
          <a:p>
            <a:pPr>
              <a:defRPr/>
            </a:pPr>
            <a:fld id="{FC7008C5-358B-462E-B444-B19CED84E4F8}" type="slidenum">
              <a:rPr lang="en-US"/>
              <a:pPr>
                <a:defRPr/>
              </a:pPr>
              <a:t>‹#›</a:t>
            </a:fld>
            <a:endParaRPr lang="en-US">
              <a:cs typeface="ＭＳ Ｐゴシック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825" y="6356350"/>
            <a:ext cx="606425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accent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Название презентации 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Verdana" pitchFamily="34" charset="0"/>
        <a:buAutoNum type="arabicPeriod"/>
        <a:defRPr sz="1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485775" indent="-28733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oriakov_d@tass.ru" TargetMode="External"/><Relationship Id="rId2" Type="http://schemas.openxmlformats.org/officeDocument/2006/relationships/hyperlink" Target="mailto:nikolenko_v@tass.ru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ookchamber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2879725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459" name="Title 4"/>
          <p:cNvSpPr>
            <a:spLocks noGrp="1"/>
          </p:cNvSpPr>
          <p:nvPr>
            <p:ph type="ctrTitle"/>
          </p:nvPr>
        </p:nvSpPr>
        <p:spPr>
          <a:xfrm>
            <a:off x="1116013" y="4319588"/>
            <a:ext cx="6300787" cy="9302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200" cap="none" dirty="0" smtClean="0">
                <a:ea typeface="ＭＳ Ｐゴシック" pitchFamily="34" charset="-128"/>
              </a:rPr>
              <a:t>ОБРАБОТКА ЭЛЕКТРОННОЙ ФОРМЫ</a:t>
            </a:r>
            <a:br>
              <a:rPr lang="ru-RU" sz="2200" cap="none" dirty="0" smtClean="0">
                <a:ea typeface="ＭＳ Ｐゴシック" pitchFamily="34" charset="-128"/>
              </a:rPr>
            </a:br>
            <a:r>
              <a:rPr lang="ru-RU" sz="2200" cap="none" dirty="0" smtClean="0">
                <a:ea typeface="ＭＳ Ｐゴシック" pitchFamily="34" charset="-128"/>
              </a:rPr>
              <a:t>ОБЯЗАТЕЛЬНОГО ЭКЗЕМПЛЯРА В РОССИЙСКОЙ КНИЖНОЙ ПАЛАТЕ</a:t>
            </a:r>
            <a:endParaRPr lang="en-US" sz="2200" cap="none" dirty="0" smtClean="0">
              <a:ea typeface="ＭＳ Ｐゴシック" pitchFamily="34" charset="-128"/>
            </a:endParaRPr>
          </a:p>
        </p:txBody>
      </p:sp>
      <p:sp>
        <p:nvSpPr>
          <p:cNvPr id="21507" name="Subtitle 5"/>
          <p:cNvSpPr>
            <a:spLocks noGrp="1"/>
          </p:cNvSpPr>
          <p:nvPr>
            <p:ph type="subTitle" idx="1"/>
          </p:nvPr>
        </p:nvSpPr>
        <p:spPr>
          <a:xfrm>
            <a:off x="1116013" y="5249863"/>
            <a:ext cx="5797550" cy="555625"/>
          </a:xfrm>
        </p:spPr>
        <p:txBody>
          <a:bodyPr/>
          <a:lstStyle/>
          <a:p>
            <a:pPr eaLnBrk="1" hangingPunct="1">
              <a:buFont typeface="+mj-lt"/>
              <a:buNone/>
            </a:pPr>
            <a:endParaRPr lang="en-US" smtClean="0">
              <a:ea typeface="ＭＳ Ｐゴシック"/>
              <a:cs typeface="ＭＳ Ｐゴシック"/>
            </a:endParaRPr>
          </a:p>
          <a:p>
            <a:pPr eaLnBrk="1" hangingPunct="1">
              <a:buFont typeface="+mj-lt"/>
              <a:buNone/>
            </a:pPr>
            <a:endParaRPr lang="en-US" smtClean="0">
              <a:ea typeface="ＭＳ Ｐゴシック"/>
              <a:cs typeface="ＭＳ Ｐゴシック"/>
            </a:endParaRPr>
          </a:p>
        </p:txBody>
      </p:sp>
      <p:pic>
        <p:nvPicPr>
          <p:cNvPr id="2150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727325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itle 1"/>
          <p:cNvSpPr txBox="1">
            <a:spLocks/>
          </p:cNvSpPr>
          <p:nvPr/>
        </p:nvSpPr>
        <p:spPr bwMode="auto">
          <a:xfrm>
            <a:off x="1116013" y="3206750"/>
            <a:ext cx="23622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 sz="1200">
              <a:solidFill>
                <a:srgbClr val="181A4D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30722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30724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/>
          <a:lstStyle/>
          <a:p>
            <a:pPr algn="r" eaLnBrk="1" hangingPunct="1"/>
            <a:r>
              <a:rPr lang="ru-RU" sz="1600" cap="none" smtClean="0">
                <a:ea typeface="ＭＳ Ｐゴシック"/>
                <a:cs typeface="ＭＳ Ｐゴシック"/>
              </a:rPr>
              <a:t>Окончание загрузки</a:t>
            </a:r>
            <a:endParaRPr lang="en-US" sz="1600" cap="none" smtClean="0">
              <a:ea typeface="ＭＳ Ｐゴシック"/>
              <a:cs typeface="ＭＳ Ｐゴシック"/>
            </a:endParaRPr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538288"/>
            <a:ext cx="5995987" cy="4406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31746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31748" name="Title 3"/>
          <p:cNvSpPr>
            <a:spLocks noGrp="1"/>
          </p:cNvSpPr>
          <p:nvPr>
            <p:ph type="title"/>
          </p:nvPr>
        </p:nvSpPr>
        <p:spPr>
          <a:xfrm>
            <a:off x="195263" y="4819650"/>
            <a:ext cx="3567112" cy="1041400"/>
          </a:xfrm>
        </p:spPr>
        <p:txBody>
          <a:bodyPr/>
          <a:lstStyle/>
          <a:p>
            <a:pPr algn="r" eaLnBrk="1" hangingPunct="1"/>
            <a:r>
              <a:rPr lang="ru-RU" cap="none" smtClean="0">
                <a:ea typeface="ＭＳ Ｐゴシック"/>
                <a:cs typeface="ＭＳ Ｐゴシック"/>
              </a:rPr>
              <a:t>Так выглядит загруженное издание со стороны пользователя портала,</a:t>
            </a:r>
            <a:endParaRPr lang="en-US" cap="none" smtClean="0">
              <a:ea typeface="ＭＳ Ｐゴシック"/>
              <a:cs typeface="ＭＳ Ｐゴシック"/>
            </a:endParaRPr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013" y="1527175"/>
            <a:ext cx="4000500" cy="2954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175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22750" y="2962275"/>
            <a:ext cx="4000500" cy="30384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31751" name="Title 3"/>
          <p:cNvSpPr txBox="1">
            <a:spLocks/>
          </p:cNvSpPr>
          <p:nvPr/>
        </p:nvSpPr>
        <p:spPr bwMode="auto">
          <a:xfrm>
            <a:off x="6223000" y="2125663"/>
            <a:ext cx="2468563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08000" bIns="0"/>
          <a:lstStyle/>
          <a:p>
            <a:pPr algn="r"/>
            <a:r>
              <a:rPr lang="ru-RU">
                <a:solidFill>
                  <a:srgbClr val="181A4D"/>
                </a:solidFill>
                <a:latin typeface="Verdana" pitchFamily="34" charset="0"/>
              </a:rPr>
              <a:t>а так со стороны РКП</a:t>
            </a:r>
            <a:endParaRPr lang="en-US">
              <a:solidFill>
                <a:srgbClr val="181A4D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32770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32772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/>
          <a:lstStyle/>
          <a:p>
            <a:pPr algn="r" eaLnBrk="1" hangingPunct="1"/>
            <a:r>
              <a:rPr lang="ru-RU" cap="none" smtClean="0">
                <a:ea typeface="ＭＳ Ｐゴシック"/>
                <a:cs typeface="ＭＳ Ｐゴシック"/>
              </a:rPr>
              <a:t>Личный кабинет с одним загруженным изданием</a:t>
            </a:r>
            <a:endParaRPr lang="en-US" cap="none" smtClean="0">
              <a:ea typeface="ＭＳ Ｐゴシック"/>
              <a:cs typeface="ＭＳ Ｐゴシック"/>
            </a:endParaRPr>
          </a:p>
        </p:txBody>
      </p:sp>
      <p:pic>
        <p:nvPicPr>
          <p:cNvPr id="3277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" y="1492250"/>
            <a:ext cx="6303963" cy="44592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3481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48133" name="Title 3"/>
          <p:cNvSpPr>
            <a:spLocks noGrp="1"/>
          </p:cNvSpPr>
          <p:nvPr>
            <p:ph type="title"/>
          </p:nvPr>
        </p:nvSpPr>
        <p:spPr>
          <a:xfrm>
            <a:off x="1049338" y="1492250"/>
            <a:ext cx="7629525" cy="57626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000" cap="none" dirty="0" smtClean="0">
                <a:ea typeface="ＭＳ Ｐゴシック" pitchFamily="34" charset="-128"/>
              </a:rPr>
              <a:t>Самые частые проблемы и вопросы, возникающие у пользователей при работе с порталом РКП</a:t>
            </a:r>
            <a:endParaRPr lang="en-US" sz="2000" cap="none" dirty="0" smtClean="0">
              <a:ea typeface="ＭＳ Ｐゴシック" pitchFamily="34" charset="-128"/>
            </a:endParaRPr>
          </a:p>
        </p:txBody>
      </p:sp>
      <p:sp>
        <p:nvSpPr>
          <p:cNvPr id="32774" name="TextBox 1"/>
          <p:cNvSpPr txBox="1">
            <a:spLocks noChangeArrowheads="1"/>
          </p:cNvSpPr>
          <p:nvPr/>
        </p:nvSpPr>
        <p:spPr bwMode="auto">
          <a:xfrm>
            <a:off x="1049338" y="2276475"/>
            <a:ext cx="7885112" cy="3894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Проблема</a:t>
            </a:r>
            <a:r>
              <a:rPr lang="ru-RU" sz="1300" dirty="0">
                <a:latin typeface="+mn-lt"/>
                <a:cs typeface="+mn-cs"/>
              </a:rPr>
              <a:t>: Не получается зарегистрировать личный кабинет.</a:t>
            </a: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Причина и решение</a:t>
            </a:r>
            <a:r>
              <a:rPr lang="ru-RU" sz="1300" dirty="0">
                <a:latin typeface="+mn-lt"/>
                <a:cs typeface="+mn-cs"/>
              </a:rPr>
              <a:t>: Не заполнено одно или несколько обязательных полей, или поля заполнены неправильно. Если каких-либо данных не хватает, нужно ставить поле пустым. Позднее информацию можно будет изменить.</a:t>
            </a:r>
          </a:p>
          <a:p>
            <a:pPr eaLnBrk="1" hangingPunct="1">
              <a:defRPr/>
            </a:pPr>
            <a:endParaRPr lang="ru-RU" sz="1300" dirty="0">
              <a:latin typeface="+mn-lt"/>
              <a:cs typeface="+mn-cs"/>
            </a:endParaRP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Проблема</a:t>
            </a:r>
            <a:r>
              <a:rPr lang="ru-RU" sz="1300" dirty="0">
                <a:latin typeface="+mn-lt"/>
                <a:cs typeface="+mn-cs"/>
              </a:rPr>
              <a:t>: Не получается подтвердить загрузку электронной подписью .</a:t>
            </a: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Причина и решение </a:t>
            </a:r>
            <a:r>
              <a:rPr lang="ru-RU" sz="1300" dirty="0">
                <a:latin typeface="+mn-lt"/>
                <a:cs typeface="+mn-cs"/>
              </a:rPr>
              <a:t>: Пока ресурс находится в опытной эксплуатации, электронная подпись не требуется. Но нам нужны все отзывы о работе системы. Просим сообщать о любых вопросах, возникающих при работе с порталом по любому адресу, указанному в конце презентации.</a:t>
            </a:r>
          </a:p>
          <a:p>
            <a:pPr eaLnBrk="1" hangingPunct="1">
              <a:defRPr/>
            </a:pPr>
            <a:endParaRPr lang="ru-RU" sz="1300" dirty="0">
              <a:latin typeface="+mn-lt"/>
              <a:cs typeface="+mn-cs"/>
            </a:endParaRP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Вопрос</a:t>
            </a:r>
            <a:r>
              <a:rPr lang="ru-RU" sz="1300" dirty="0">
                <a:latin typeface="+mn-lt"/>
                <a:cs typeface="+mn-cs"/>
              </a:rPr>
              <a:t>: Электронная подпись есть только у руководителя, ее частое использование затруднительно. Что делать?</a:t>
            </a: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Ответ</a:t>
            </a:r>
            <a:r>
              <a:rPr lang="ru-RU" sz="1300" dirty="0">
                <a:latin typeface="+mn-lt"/>
                <a:cs typeface="+mn-cs"/>
              </a:rPr>
              <a:t>:</a:t>
            </a: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ru-RU" sz="1300" dirty="0">
                <a:latin typeface="+mn-lt"/>
                <a:cs typeface="+mn-cs"/>
              </a:rPr>
              <a:t>Пока ресурс находится в опытной эксплуатации, электронная подпись не требуется.</a:t>
            </a:r>
          </a:p>
          <a:p>
            <a:pPr eaLnBrk="1" hangingPunct="1">
              <a:defRPr/>
            </a:pPr>
            <a:endParaRPr lang="ru-RU" sz="1300" dirty="0">
              <a:latin typeface="+mn-lt"/>
              <a:cs typeface="+mn-cs"/>
            </a:endParaRP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Вопрос</a:t>
            </a:r>
            <a:r>
              <a:rPr lang="ru-RU" sz="1300" dirty="0">
                <a:latin typeface="+mn-lt"/>
                <a:cs typeface="+mn-cs"/>
              </a:rPr>
              <a:t>: Издание не имеет </a:t>
            </a:r>
            <a:r>
              <a:rPr lang="en-US" sz="1300" dirty="0">
                <a:latin typeface="+mn-lt"/>
                <a:cs typeface="+mn-cs"/>
              </a:rPr>
              <a:t>ISSN</a:t>
            </a:r>
            <a:r>
              <a:rPr lang="ru-RU" sz="1300" dirty="0">
                <a:latin typeface="+mn-lt"/>
                <a:cs typeface="+mn-cs"/>
              </a:rPr>
              <a:t> или</a:t>
            </a:r>
            <a:r>
              <a:rPr lang="en-US" sz="1300" dirty="0">
                <a:latin typeface="+mn-lt"/>
                <a:cs typeface="+mn-cs"/>
              </a:rPr>
              <a:t> ISBN</a:t>
            </a:r>
            <a:r>
              <a:rPr lang="ru-RU" sz="1300" dirty="0">
                <a:latin typeface="+mn-lt"/>
                <a:cs typeface="+mn-cs"/>
              </a:rPr>
              <a:t>. Нужно ли получать эти номера?</a:t>
            </a: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Ответ</a:t>
            </a:r>
            <a:r>
              <a:rPr lang="ru-RU" sz="1300" dirty="0">
                <a:latin typeface="+mn-lt"/>
                <a:cs typeface="+mn-cs"/>
              </a:rPr>
              <a:t>: Специально для загрузки номера получать не требуется. Пройдет ли издание процедуру международной стандартной нумерации, должен решить издатель.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4171" y="2246555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5166" y="3169885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5167" y="4253901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4171" y="5177231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35842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49157" name="Title 3"/>
          <p:cNvSpPr>
            <a:spLocks noGrp="1"/>
          </p:cNvSpPr>
          <p:nvPr>
            <p:ph type="title"/>
          </p:nvPr>
        </p:nvSpPr>
        <p:spPr>
          <a:xfrm>
            <a:off x="1049338" y="1517650"/>
            <a:ext cx="7629525" cy="57626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000" cap="none" dirty="0" smtClean="0">
                <a:ea typeface="ＭＳ Ｐゴシック" pitchFamily="34" charset="-128"/>
              </a:rPr>
              <a:t>Распространенные ошибки при загрузке электронной копии обязательного экземпляра</a:t>
            </a:r>
            <a:endParaRPr lang="en-US" sz="2000" cap="none" dirty="0" smtClean="0">
              <a:ea typeface="ＭＳ Ｐゴシック" pitchFamily="34" charset="-128"/>
            </a:endParaRPr>
          </a:p>
        </p:txBody>
      </p:sp>
      <p:sp>
        <p:nvSpPr>
          <p:cNvPr id="33798" name="TextBox 1"/>
          <p:cNvSpPr txBox="1">
            <a:spLocks noChangeArrowheads="1"/>
          </p:cNvSpPr>
          <p:nvPr/>
        </p:nvSpPr>
        <p:spPr bwMode="auto">
          <a:xfrm>
            <a:off x="1049338" y="2259013"/>
            <a:ext cx="7885112" cy="35401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ru-RU" sz="14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eaLnBrk="1" hangingPunct="1">
              <a:defRPr/>
            </a:pPr>
            <a:r>
              <a:rPr lang="ru-RU" sz="1400" dirty="0" smtClean="0">
                <a:solidFill>
                  <a:schemeClr val="bg1"/>
                </a:solidFill>
                <a:latin typeface="+mn-lt"/>
                <a:cs typeface="+mn-cs"/>
              </a:rPr>
              <a:t>Ошибка</a:t>
            </a:r>
            <a:r>
              <a:rPr lang="ru-RU" sz="1400" dirty="0">
                <a:latin typeface="+mn-lt"/>
                <a:cs typeface="+mn-cs"/>
              </a:rPr>
              <a:t>: Превышен допустимый размер файла макета, сбой при загрузке, независящий от пользователя.</a:t>
            </a:r>
          </a:p>
          <a:p>
            <a:pPr eaLnBrk="1" hangingPunct="1">
              <a:defRPr/>
            </a:pPr>
            <a:r>
              <a:rPr lang="ru-RU" sz="1400" dirty="0">
                <a:solidFill>
                  <a:schemeClr val="bg1"/>
                </a:solidFill>
                <a:latin typeface="+mn-lt"/>
                <a:cs typeface="+mn-cs"/>
              </a:rPr>
              <a:t>Решение</a:t>
            </a:r>
            <a:r>
              <a:rPr lang="ru-RU" sz="1400" dirty="0">
                <a:latin typeface="+mn-lt"/>
                <a:cs typeface="+mn-cs"/>
              </a:rPr>
              <a:t>: Пользователи получают уведомление на повторную загрузку </a:t>
            </a:r>
            <a:r>
              <a:rPr lang="en-US" sz="1400" dirty="0" err="1">
                <a:latin typeface="+mn-lt"/>
                <a:cs typeface="+mn-cs"/>
              </a:rPr>
              <a:t>pdf</a:t>
            </a:r>
            <a:r>
              <a:rPr lang="ru-RU" sz="1400" dirty="0">
                <a:latin typeface="+mn-lt"/>
                <a:cs typeface="+mn-cs"/>
              </a:rPr>
              <a:t>. Пользователю требуется удалить испорченную загрузку и произвести ее снова. Для иллюстрированных журналов допускается загрузка облегченного формата.</a:t>
            </a:r>
          </a:p>
          <a:p>
            <a:pPr eaLnBrk="1" hangingPunct="1">
              <a:defRPr/>
            </a:pPr>
            <a:endParaRPr lang="ru-RU" sz="1400" dirty="0">
              <a:latin typeface="+mn-lt"/>
              <a:cs typeface="+mn-cs"/>
            </a:endParaRPr>
          </a:p>
          <a:p>
            <a:pPr eaLnBrk="1" hangingPunct="1">
              <a:defRPr/>
            </a:pPr>
            <a:r>
              <a:rPr lang="ru-RU" sz="1400" dirty="0">
                <a:solidFill>
                  <a:schemeClr val="bg1"/>
                </a:solidFill>
                <a:latin typeface="+mn-lt"/>
                <a:cs typeface="+mn-cs"/>
              </a:rPr>
              <a:t>Ошибка</a:t>
            </a:r>
            <a:r>
              <a:rPr lang="ru-RU" sz="1400" dirty="0">
                <a:latin typeface="+mn-lt"/>
                <a:cs typeface="+mn-cs"/>
              </a:rPr>
              <a:t>: Загрузка макета произведена постранично, несколькими файлами (преимущественно ошибка загрузки газет).</a:t>
            </a:r>
          </a:p>
          <a:p>
            <a:pPr eaLnBrk="1" hangingPunct="1">
              <a:defRPr/>
            </a:pPr>
            <a:r>
              <a:rPr lang="ru-RU" sz="1400" dirty="0">
                <a:solidFill>
                  <a:schemeClr val="bg1"/>
                </a:solidFill>
                <a:latin typeface="+mn-lt"/>
                <a:cs typeface="+mn-cs"/>
              </a:rPr>
              <a:t>Решение</a:t>
            </a:r>
            <a:r>
              <a:rPr lang="ru-RU" sz="1400" dirty="0">
                <a:latin typeface="+mn-lt"/>
                <a:cs typeface="+mn-cs"/>
              </a:rPr>
              <a:t>: Пользователи получают уведомление на повторную загрузку </a:t>
            </a:r>
            <a:r>
              <a:rPr lang="en-US" sz="1400" dirty="0" err="1">
                <a:latin typeface="+mn-lt"/>
                <a:cs typeface="+mn-cs"/>
              </a:rPr>
              <a:t>pdf</a:t>
            </a:r>
            <a:r>
              <a:rPr lang="ru-RU" sz="1400" dirty="0">
                <a:latin typeface="+mn-lt"/>
                <a:cs typeface="+mn-cs"/>
              </a:rPr>
              <a:t> одним файлом. Пользователю требуется удалить испорченную загрузку и произвести ее снова.</a:t>
            </a:r>
          </a:p>
          <a:p>
            <a:pPr eaLnBrk="1" hangingPunct="1">
              <a:defRPr/>
            </a:pPr>
            <a:endParaRPr lang="ru-RU" sz="1400" dirty="0">
              <a:latin typeface="+mn-lt"/>
              <a:cs typeface="+mn-cs"/>
            </a:endParaRPr>
          </a:p>
          <a:p>
            <a:pPr eaLnBrk="1" hangingPunct="1">
              <a:defRPr/>
            </a:pPr>
            <a:r>
              <a:rPr lang="ru-RU" sz="1400" dirty="0">
                <a:solidFill>
                  <a:schemeClr val="bg1"/>
                </a:solidFill>
                <a:latin typeface="+mn-lt"/>
                <a:cs typeface="+mn-cs"/>
              </a:rPr>
              <a:t>Ошибка</a:t>
            </a:r>
            <a:r>
              <a:rPr lang="ru-RU" sz="1400" dirty="0">
                <a:latin typeface="+mn-lt"/>
                <a:cs typeface="+mn-cs"/>
              </a:rPr>
              <a:t>: Макет низкого качества, плохо читаемый. </a:t>
            </a:r>
          </a:p>
          <a:p>
            <a:pPr eaLnBrk="1" hangingPunct="1">
              <a:defRPr/>
            </a:pPr>
            <a:r>
              <a:rPr lang="ru-RU" sz="1400" dirty="0">
                <a:solidFill>
                  <a:schemeClr val="bg1"/>
                </a:solidFill>
                <a:latin typeface="+mn-lt"/>
                <a:cs typeface="+mn-cs"/>
              </a:rPr>
              <a:t>Решение</a:t>
            </a:r>
            <a:r>
              <a:rPr lang="ru-RU" sz="1400" dirty="0">
                <a:latin typeface="+mn-lt"/>
                <a:cs typeface="+mn-cs"/>
              </a:rPr>
              <a:t>: Пользователи получают уведомление на повторную загрузку </a:t>
            </a:r>
            <a:r>
              <a:rPr lang="en-US" sz="1400" dirty="0" err="1">
                <a:latin typeface="+mn-lt"/>
                <a:cs typeface="+mn-cs"/>
              </a:rPr>
              <a:t>pdf</a:t>
            </a:r>
            <a:r>
              <a:rPr lang="ru-RU" sz="1400" dirty="0">
                <a:latin typeface="+mn-lt"/>
                <a:cs typeface="+mn-cs"/>
              </a:rPr>
              <a:t>. Пользователю требуется удалить испорченную загрузку и произвести ее снова.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4171" y="2246555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5166" y="3584585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5167" y="4943448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1049338" y="2286000"/>
            <a:ext cx="6367462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181A4D"/>
                </a:solidFill>
                <a:latin typeface="Verdana" pitchFamily="34" charset="0"/>
              </a:rPr>
              <a:t>По всем вопросам можно обратиться: </a:t>
            </a:r>
          </a:p>
          <a:p>
            <a:endParaRPr lang="ru-RU">
              <a:solidFill>
                <a:srgbClr val="181A4D"/>
              </a:solidFill>
              <a:latin typeface="Verdana" pitchFamily="34" charset="0"/>
            </a:endParaRPr>
          </a:p>
          <a:p>
            <a:r>
              <a:rPr lang="ru-RU">
                <a:solidFill>
                  <a:srgbClr val="181A4D"/>
                </a:solidFill>
                <a:latin typeface="Verdana" pitchFamily="34" charset="0"/>
              </a:rPr>
              <a:t>Отдел контроля Российской книжной палаты, </a:t>
            </a:r>
          </a:p>
          <a:p>
            <a:r>
              <a:rPr lang="ru-RU">
                <a:solidFill>
                  <a:srgbClr val="181A4D"/>
                </a:solidFill>
                <a:latin typeface="Verdana" pitchFamily="34" charset="0"/>
              </a:rPr>
              <a:t>филиала ИТАР-ТАСС.</a:t>
            </a:r>
          </a:p>
          <a:p>
            <a:endParaRPr lang="ru-RU">
              <a:solidFill>
                <a:srgbClr val="181A4D"/>
              </a:solidFill>
              <a:latin typeface="Verdana" pitchFamily="34" charset="0"/>
            </a:endParaRPr>
          </a:p>
          <a:p>
            <a:r>
              <a:rPr lang="ru-RU">
                <a:solidFill>
                  <a:srgbClr val="181A4D"/>
                </a:solidFill>
                <a:latin typeface="Verdana" pitchFamily="34" charset="0"/>
              </a:rPr>
              <a:t>тел.: (499) 791-01-10, доб. 51-10, доб. 51-27</a:t>
            </a:r>
          </a:p>
          <a:p>
            <a:endParaRPr lang="ru-RU">
              <a:solidFill>
                <a:srgbClr val="181A4D"/>
              </a:solidFill>
              <a:latin typeface="Verdana" pitchFamily="34" charset="0"/>
            </a:endParaRPr>
          </a:p>
          <a:p>
            <a:r>
              <a:rPr lang="ru-RU">
                <a:solidFill>
                  <a:srgbClr val="181A4D"/>
                </a:solidFill>
                <a:latin typeface="Verdana" pitchFamily="34" charset="0"/>
              </a:rPr>
              <a:t>e-mail: </a:t>
            </a:r>
            <a:r>
              <a:rPr lang="en-US">
                <a:solidFill>
                  <a:srgbClr val="181A4D"/>
                </a:solidFill>
                <a:latin typeface="Verdana" pitchFamily="34" charset="0"/>
                <a:hlinkClick r:id="rId2"/>
              </a:rPr>
              <a:t>nikolenko_v</a:t>
            </a:r>
            <a:r>
              <a:rPr lang="ru-RU">
                <a:solidFill>
                  <a:srgbClr val="181A4D"/>
                </a:solidFill>
                <a:latin typeface="Verdana" pitchFamily="34" charset="0"/>
                <a:hlinkClick r:id="rId2"/>
              </a:rPr>
              <a:t>@tass.ru</a:t>
            </a:r>
            <a:r>
              <a:rPr lang="ru-RU">
                <a:solidFill>
                  <a:srgbClr val="181A4D"/>
                </a:solidFill>
                <a:latin typeface="Verdana" pitchFamily="34" charset="0"/>
              </a:rPr>
              <a:t>; </a:t>
            </a:r>
            <a:r>
              <a:rPr lang="en-US">
                <a:solidFill>
                  <a:srgbClr val="181A4D"/>
                </a:solidFill>
                <a:latin typeface="Verdana" pitchFamily="34" charset="0"/>
                <a:hlinkClick r:id="rId3"/>
              </a:rPr>
              <a:t>moriakov_d@tass.ru</a:t>
            </a:r>
            <a:r>
              <a:rPr lang="ru-RU">
                <a:solidFill>
                  <a:srgbClr val="181A4D"/>
                </a:solidFill>
                <a:latin typeface="Verdana" pitchFamily="34" charset="0"/>
              </a:rPr>
              <a:t>, </a:t>
            </a:r>
            <a:r>
              <a:rPr lang="ru-RU" sz="2400">
                <a:solidFill>
                  <a:srgbClr val="181A4D"/>
                </a:solidFill>
                <a:latin typeface="Verdana" pitchFamily="34" charset="0"/>
              </a:rPr>
              <a:t>web: </a:t>
            </a:r>
            <a:r>
              <a:rPr lang="ru-RU" sz="2400">
                <a:solidFill>
                  <a:srgbClr val="181A4D"/>
                </a:solidFill>
                <a:latin typeface="Verdana" pitchFamily="34" charset="0"/>
                <a:hlinkClick r:id="rId4"/>
              </a:rPr>
              <a:t>www.bookchamber.ru</a:t>
            </a:r>
            <a:r>
              <a:rPr lang="ru-RU" sz="2400">
                <a:solidFill>
                  <a:srgbClr val="181A4D"/>
                </a:solidFill>
                <a:latin typeface="Verdana" pitchFamily="34" charset="0"/>
              </a:rPr>
              <a:t>;  </a:t>
            </a:r>
          </a:p>
          <a:p>
            <a:pPr algn="r"/>
            <a:r>
              <a:rPr lang="ru-RU" sz="2400">
                <a:solidFill>
                  <a:srgbClr val="181A4D"/>
                </a:solidFill>
                <a:latin typeface="Verdana" pitchFamily="34" charset="0"/>
              </a:rPr>
              <a:t>                        </a:t>
            </a:r>
            <a:r>
              <a:rPr lang="en-US" sz="2400" u="sng">
                <a:solidFill>
                  <a:schemeClr val="accent1"/>
                </a:solidFill>
                <a:latin typeface="Verdana" pitchFamily="34" charset="0"/>
              </a:rPr>
              <a:t>online.bookchamber.ru</a:t>
            </a:r>
            <a:endParaRPr lang="ru-RU" sz="2400" u="sng">
              <a:solidFill>
                <a:schemeClr val="accent1"/>
              </a:solidFill>
              <a:latin typeface="Verdana" pitchFamily="34" charset="0"/>
            </a:endParaRPr>
          </a:p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3"/>
          <p:cNvSpPr>
            <a:spLocks noGrp="1"/>
          </p:cNvSpPr>
          <p:nvPr>
            <p:ph type="title"/>
          </p:nvPr>
        </p:nvSpPr>
        <p:spPr>
          <a:xfrm>
            <a:off x="1116013" y="1430338"/>
            <a:ext cx="6300787" cy="12525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Федеральный </a:t>
            </a:r>
            <a:r>
              <a:rPr lang="ru-RU" dirty="0"/>
              <a:t>закон от 29.12.1994 N 77-ФЗ </a:t>
            </a:r>
            <a:r>
              <a:rPr lang="ru-RU" dirty="0" smtClean="0"/>
              <a:t>«Об </a:t>
            </a:r>
            <a:r>
              <a:rPr lang="ru-RU" dirty="0"/>
              <a:t>обязательном экземпляре </a:t>
            </a:r>
            <a:r>
              <a:rPr lang="ru-RU" dirty="0" smtClean="0"/>
              <a:t>документов»</a:t>
            </a:r>
            <a:r>
              <a:rPr lang="ru-RU" dirty="0"/>
              <a:t> (ред. от 03.07.2016)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530" name="Text Placeholder 12"/>
          <p:cNvSpPr>
            <a:spLocks noGrp="1"/>
          </p:cNvSpPr>
          <p:nvPr>
            <p:ph type="body" idx="1"/>
          </p:nvPr>
        </p:nvSpPr>
        <p:spPr>
          <a:xfrm>
            <a:off x="1049338" y="2682875"/>
            <a:ext cx="7043737" cy="3154363"/>
          </a:xfrm>
        </p:spPr>
        <p:txBody>
          <a:bodyPr/>
          <a:lstStyle/>
          <a:p>
            <a:pPr eaLnBrk="1" hangingPunct="1"/>
            <a:r>
              <a:rPr lang="ru-RU" sz="1400" b="1" smtClean="0">
                <a:solidFill>
                  <a:schemeClr val="tx1"/>
                </a:solidFill>
                <a:ea typeface="ＭＳ Ｐゴシック"/>
                <a:cs typeface="ＭＳ Ｐゴシック"/>
              </a:rPr>
              <a:t>Статья 7. Доставка обязательного экземпляра печатного издания и обязательного экземпляра печатного издания в электронной форме</a:t>
            </a:r>
          </a:p>
          <a:p>
            <a:pPr eaLnBrk="1" hangingPunct="1"/>
            <a:r>
              <a:rPr lang="ru-RU" sz="1400" b="1" smtClean="0">
                <a:solidFill>
                  <a:schemeClr val="tx1"/>
                </a:solidFill>
                <a:ea typeface="ＭＳ Ｐゴシック"/>
                <a:cs typeface="ＭＳ Ｐゴシック"/>
              </a:rPr>
              <a:t>…</a:t>
            </a:r>
          </a:p>
          <a:p>
            <a:pPr eaLnBrk="1" hangingPunct="1"/>
            <a:r>
              <a:rPr lang="ru-RU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t>2.1. Производители документов </a:t>
            </a:r>
            <a:r>
              <a:rPr lang="ru-RU" sz="1400" smtClean="0">
                <a:solidFill>
                  <a:schemeClr val="bg1"/>
                </a:solidFill>
                <a:ea typeface="ＭＳ Ｐゴシック"/>
                <a:cs typeface="ＭＳ Ｐゴシック"/>
              </a:rPr>
              <a:t>в течение семи дней </a:t>
            </a:r>
            <a:r>
              <a:rPr lang="ru-RU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t>со дня выхода в свет первой партии тиража печатных изданий доставляют с использованием информационно-телекоммуникационных сетей </a:t>
            </a:r>
            <a:r>
              <a:rPr lang="ru-RU" sz="1400" smtClean="0">
                <a:solidFill>
                  <a:schemeClr val="bg1"/>
                </a:solidFill>
                <a:ea typeface="ＭＳ Ｐゴシック"/>
                <a:cs typeface="ＭＳ Ｐゴシック"/>
              </a:rPr>
              <a:t>по одному обязательному экземпляру печатных изданий в электронной форме</a:t>
            </a:r>
            <a:r>
              <a:rPr lang="ru-RU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t>, заверенному квалифицированной электронной подписью производителя документа, в </a:t>
            </a:r>
            <a:r>
              <a:rPr lang="ru-RU" sz="1400" smtClean="0">
                <a:solidFill>
                  <a:schemeClr val="bg1"/>
                </a:solidFill>
                <a:ea typeface="ＭＳ Ｐゴシック"/>
                <a:cs typeface="ＭＳ Ｐゴシック"/>
              </a:rPr>
              <a:t>-- Информационное телеграфное агентство России </a:t>
            </a:r>
            <a:r>
              <a:rPr lang="ru-RU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t>(ИТАР-ТАСС) и в</a:t>
            </a:r>
          </a:p>
          <a:p>
            <a:pPr eaLnBrk="1" hangingPunct="1"/>
            <a:r>
              <a:rPr lang="ru-RU" sz="1400" smtClean="0">
                <a:solidFill>
                  <a:schemeClr val="bg1"/>
                </a:solidFill>
                <a:ea typeface="ＭＳ Ｐゴシック"/>
                <a:cs typeface="ＭＳ Ｐゴシック"/>
              </a:rPr>
              <a:t>- Российскую государственную библиотеку.</a:t>
            </a:r>
          </a:p>
          <a:p>
            <a:pPr eaLnBrk="1" hangingPunct="1"/>
            <a:r>
              <a:rPr lang="ru-RU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t>…</a:t>
            </a:r>
          </a:p>
          <a:p>
            <a:pPr eaLnBrk="1" hangingPunct="1"/>
            <a:r>
              <a:rPr lang="ru-RU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t>(п. 2.1 введен Федеральным законом от 03.07.2016 N 278-ФЗ)</a:t>
            </a:r>
          </a:p>
          <a:p>
            <a:pPr eaLnBrk="1" hangingPunct="1"/>
            <a:endParaRPr lang="ru-RU" smtClean="0">
              <a:ea typeface="ＭＳ Ｐゴシック"/>
              <a:cs typeface="ＭＳ Ｐゴシック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2532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3554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23556" name="Title 3"/>
          <p:cNvSpPr>
            <a:spLocks noGrp="1"/>
          </p:cNvSpPr>
          <p:nvPr>
            <p:ph type="title"/>
          </p:nvPr>
        </p:nvSpPr>
        <p:spPr>
          <a:xfrm>
            <a:off x="1049338" y="1119188"/>
            <a:ext cx="7135812" cy="620712"/>
          </a:xfrm>
        </p:spPr>
        <p:txBody>
          <a:bodyPr/>
          <a:lstStyle/>
          <a:p>
            <a:pPr algn="ctr" eaLnBrk="1" hangingPunct="1"/>
            <a:r>
              <a:rPr lang="ru-RU" sz="1300" cap="none" smtClean="0">
                <a:ea typeface="ＭＳ Ｐゴシック"/>
                <a:cs typeface="ＭＳ Ｐゴシック"/>
              </a:rPr>
              <a:t>Статистика поступления периодических изданий в РКП с начала 2017 года </a:t>
            </a:r>
            <a:br>
              <a:rPr lang="ru-RU" sz="1300" cap="none" smtClean="0">
                <a:ea typeface="ＭＳ Ｐゴシック"/>
                <a:cs typeface="ＭＳ Ｐゴシック"/>
              </a:rPr>
            </a:br>
            <a:r>
              <a:rPr lang="ru-RU" sz="1300" cap="none" smtClean="0">
                <a:ea typeface="ＭＳ Ｐゴシック"/>
                <a:cs typeface="ＭＳ Ｐゴシック"/>
              </a:rPr>
              <a:t>на 04.10.2017</a:t>
            </a:r>
            <a:endParaRPr lang="en-US" sz="1300" cap="none" smtClean="0">
              <a:ea typeface="ＭＳ Ｐゴシック"/>
              <a:cs typeface="ＭＳ Ｐゴシック"/>
            </a:endParaRPr>
          </a:p>
        </p:txBody>
      </p:sp>
      <p:graphicFrame>
        <p:nvGraphicFramePr>
          <p:cNvPr id="23598" name="Group 46"/>
          <p:cNvGraphicFramePr>
            <a:graphicFrameLocks noGrp="1"/>
          </p:cNvGraphicFramePr>
          <p:nvPr/>
        </p:nvGraphicFramePr>
        <p:xfrm>
          <a:off x="571500" y="1960563"/>
          <a:ext cx="6430963" cy="3683953"/>
        </p:xfrm>
        <a:graphic>
          <a:graphicData uri="http://schemas.openxmlformats.org/drawingml/2006/table">
            <a:tbl>
              <a:tblPr/>
              <a:tblGrid>
                <a:gridCol w="1758950"/>
                <a:gridCol w="2303463"/>
                <a:gridCol w="23685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Газеты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Журналы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Количество электронных копий изданий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85116 выпусков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9478 выпусков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Количество печатных изданий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291947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 выпусков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44500 выпусков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D2"/>
                    </a:solidFill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Количество поставщиков на портале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1738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745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/>
          <a:lstStyle/>
          <a:p>
            <a:pPr algn="r" eaLnBrk="1" hangingPunct="1"/>
            <a:r>
              <a:rPr lang="ru-RU" cap="none" smtClean="0">
                <a:ea typeface="ＭＳ Ｐゴシック"/>
                <a:cs typeface="ＭＳ Ｐゴシック"/>
              </a:rPr>
              <a:t>Регистрация личного кабинета на портале РКП </a:t>
            </a:r>
            <a:endParaRPr lang="en-US" cap="none" smtClean="0">
              <a:ea typeface="ＭＳ Ｐゴシック"/>
              <a:cs typeface="ＭＳ Ｐゴシック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4579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539875"/>
            <a:ext cx="6086475" cy="461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82" name="TextBox 1"/>
          <p:cNvSpPr txBox="1">
            <a:spLocks noChangeArrowheads="1"/>
          </p:cNvSpPr>
          <p:nvPr/>
        </p:nvSpPr>
        <p:spPr bwMode="auto">
          <a:xfrm>
            <a:off x="3489325" y="5175250"/>
            <a:ext cx="5435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u="sng">
                <a:solidFill>
                  <a:schemeClr val="accent1"/>
                </a:solidFill>
              </a:rPr>
              <a:t>online.bookchamber.ru</a:t>
            </a:r>
            <a:endParaRPr lang="ru-RU" sz="4000" u="sng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5602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25604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/>
          <a:lstStyle/>
          <a:p>
            <a:pPr algn="r" eaLnBrk="1" hangingPunct="1"/>
            <a:r>
              <a:rPr lang="ru-RU" cap="none" smtClean="0">
                <a:ea typeface="ＭＳ Ｐゴシック"/>
                <a:cs typeface="ＭＳ Ｐゴシック"/>
              </a:rPr>
              <a:t>Регистрация личного кабинета на портале РКП </a:t>
            </a:r>
            <a:endParaRPr lang="en-US" cap="none" smtClean="0">
              <a:ea typeface="ＭＳ Ｐゴシック"/>
              <a:cs typeface="ＭＳ Ｐゴシック"/>
            </a:endParaRPr>
          </a:p>
        </p:txBody>
      </p:sp>
      <p:pic>
        <p:nvPicPr>
          <p:cNvPr id="2560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300" y="1624013"/>
            <a:ext cx="4767263" cy="362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60938" y="2400300"/>
            <a:ext cx="3429000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6626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546225"/>
            <a:ext cx="6169025" cy="45037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cap="none" dirty="0" smtClean="0">
                <a:ea typeface="ＭＳ Ｐゴシック" pitchFamily="34" charset="-128"/>
              </a:rPr>
              <a:t>Вид личного кабинета со стороны пользователя портала</a:t>
            </a:r>
            <a:endParaRPr lang="en-US" cap="none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7650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546225"/>
            <a:ext cx="6132512" cy="45069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7653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/>
          <a:lstStyle/>
          <a:p>
            <a:pPr algn="r" eaLnBrk="1" hangingPunct="1"/>
            <a:r>
              <a:rPr lang="ru-RU" sz="1600" cap="none" smtClean="0">
                <a:ea typeface="ＭＳ Ｐゴシック"/>
                <a:cs typeface="ＭＳ Ｐゴシック"/>
              </a:rPr>
              <a:t>Подготовка к загрузке электронной формы</a:t>
            </a:r>
            <a:br>
              <a:rPr lang="ru-RU" sz="1600" cap="none" smtClean="0">
                <a:ea typeface="ＭＳ Ｐゴシック"/>
                <a:cs typeface="ＭＳ Ｐゴシック"/>
              </a:rPr>
            </a:br>
            <a:r>
              <a:rPr lang="ru-RU" sz="1600" cap="none" smtClean="0">
                <a:ea typeface="ＭＳ Ｐゴシック"/>
                <a:cs typeface="ＭＳ Ｐゴシック"/>
              </a:rPr>
              <a:t>обязательного экземпляра</a:t>
            </a:r>
            <a:endParaRPr lang="en-US" sz="1600" cap="none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8674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25605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cap="none" dirty="0" smtClean="0">
                <a:ea typeface="ＭＳ Ｐゴシック" pitchFamily="34" charset="-128"/>
              </a:rPr>
              <a:t>Загрузка электронной формы</a:t>
            </a:r>
            <a:br>
              <a:rPr lang="ru-RU" cap="none" dirty="0" smtClean="0">
                <a:ea typeface="ＭＳ Ｐゴシック" pitchFamily="34" charset="-128"/>
              </a:rPr>
            </a:br>
            <a:r>
              <a:rPr lang="ru-RU" cap="none" dirty="0" smtClean="0">
                <a:ea typeface="ＭＳ Ｐゴシック" pitchFamily="34" charset="-128"/>
              </a:rPr>
              <a:t>обязательного экземпляра</a:t>
            </a:r>
            <a:endParaRPr lang="en-US" cap="none" dirty="0" smtClean="0">
              <a:ea typeface="ＭＳ Ｐゴシック" pitchFamily="34" charset="-128"/>
            </a:endParaRPr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541463"/>
            <a:ext cx="6040437" cy="43878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867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0538" y="4919663"/>
            <a:ext cx="7921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969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29700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/>
          <a:lstStyle/>
          <a:p>
            <a:pPr algn="r" eaLnBrk="1" hangingPunct="1"/>
            <a:r>
              <a:rPr lang="ru-RU" sz="1600" cap="none" smtClean="0">
                <a:ea typeface="ＭＳ Ｐゴシック"/>
                <a:cs typeface="ＭＳ Ｐゴシック"/>
              </a:rPr>
              <a:t>Загрузка электронной формы</a:t>
            </a:r>
            <a:br>
              <a:rPr lang="ru-RU" sz="1600" cap="none" smtClean="0">
                <a:ea typeface="ＭＳ Ｐゴシック"/>
                <a:cs typeface="ＭＳ Ｐゴシック"/>
              </a:rPr>
            </a:br>
            <a:r>
              <a:rPr lang="ru-RU" sz="1600" cap="none" smtClean="0">
                <a:ea typeface="ＭＳ Ｐゴシック"/>
                <a:cs typeface="ＭＳ Ｐゴシック"/>
              </a:rPr>
              <a:t>обязательного экземпляра</a:t>
            </a:r>
            <a:endParaRPr lang="en-US" sz="1600" cap="none" smtClean="0">
              <a:ea typeface="ＭＳ Ｐゴシック"/>
              <a:cs typeface="ＭＳ Ｐゴシック"/>
            </a:endParaRP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492250"/>
            <a:ext cx="6115050" cy="4552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702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9338" y="5289550"/>
            <a:ext cx="7921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S_presentat_tmpl_10_20">
  <a:themeElements>
    <a:clrScheme name="Custom 13">
      <a:dk1>
        <a:sysClr val="windowText" lastClr="000000"/>
      </a:dk1>
      <a:lt1>
        <a:sysClr val="window" lastClr="FFFFFF"/>
      </a:lt1>
      <a:dk2>
        <a:srgbClr val="98B3C1"/>
      </a:dk2>
      <a:lt2>
        <a:srgbClr val="EEECE1"/>
      </a:lt2>
      <a:accent1>
        <a:srgbClr val="19105F"/>
      </a:accent1>
      <a:accent2>
        <a:srgbClr val="EA4254"/>
      </a:accent2>
      <a:accent3>
        <a:srgbClr val="8E3C8F"/>
      </a:accent3>
      <a:accent4>
        <a:srgbClr val="0086D1"/>
      </a:accent4>
      <a:accent5>
        <a:srgbClr val="2AB1A7"/>
      </a:accent5>
      <a:accent6>
        <a:srgbClr val="F06D1A"/>
      </a:accent6>
      <a:hlink>
        <a:srgbClr val="19105F"/>
      </a:hlink>
      <a:folHlink>
        <a:srgbClr val="8E3C8F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TAS_presentat_tmpl_10_20.pot</Template>
  <TotalTime>1370</TotalTime>
  <Words>517</Words>
  <Application>Microsoft Office PowerPoint</Application>
  <PresentationFormat>Экран (4:3)</PresentationFormat>
  <Paragraphs>71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TAS_presentat_tmpl_10_20</vt:lpstr>
      <vt:lpstr>ОБРАБОТКА ЭЛЕКТРОННОЙ ФОРМЫ ОБЯЗАТЕЛЬНОГО ЭКЗЕМПЛЯРА В РОССИЙСКОЙ КНИЖНОЙ ПАЛАТЕ</vt:lpstr>
      <vt:lpstr> Федеральный закон от 29.12.1994 N 77-ФЗ «Об обязательном экземпляре документов» (ред. от 03.07.2016)  </vt:lpstr>
      <vt:lpstr>Статистика поступления периодических изданий в РКП с начала 2017 года  на 04.10.2017</vt:lpstr>
      <vt:lpstr>Регистрация личного кабинета на портале РКП </vt:lpstr>
      <vt:lpstr>Регистрация личного кабинета на портале РКП </vt:lpstr>
      <vt:lpstr>Вид личного кабинета со стороны пользователя портала</vt:lpstr>
      <vt:lpstr>Подготовка к загрузке электронной формы обязательного экземпляра</vt:lpstr>
      <vt:lpstr>Загрузка электронной формы обязательного экземпляра</vt:lpstr>
      <vt:lpstr>Загрузка электронной формы обязательного экземпляра</vt:lpstr>
      <vt:lpstr>Окончание загрузки</vt:lpstr>
      <vt:lpstr>Так выглядит загруженное издание со стороны пользователя портала,</vt:lpstr>
      <vt:lpstr>Личный кабинет с одним загруженным изданием</vt:lpstr>
      <vt:lpstr>Самые частые проблемы и вопросы, возникающие у пользователей при работе с порталом РКП</vt:lpstr>
      <vt:lpstr>Распространенные ошибки при загрузке электронной копии обязательного экземпляра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 В две строки</dc:title>
  <dc:creator>administrator</dc:creator>
  <cp:lastModifiedBy>Наталья Ю. Хайдаршина</cp:lastModifiedBy>
  <cp:revision>108</cp:revision>
  <dcterms:created xsi:type="dcterms:W3CDTF">2014-10-28T10:23:39Z</dcterms:created>
  <dcterms:modified xsi:type="dcterms:W3CDTF">2017-10-25T05:13:54Z</dcterms:modified>
</cp:coreProperties>
</file>